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0" r:id="rId3"/>
    <p:sldId id="272" r:id="rId4"/>
    <p:sldId id="271" r:id="rId5"/>
    <p:sldId id="269" r:id="rId6"/>
    <p:sldId id="273" r:id="rId7"/>
    <p:sldId id="275" r:id="rId8"/>
    <p:sldId id="27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3D9C"/>
    <a:srgbClr val="339933"/>
    <a:srgbClr val="548235"/>
    <a:srgbClr val="333F50"/>
    <a:srgbClr val="8491C7"/>
    <a:srgbClr val="00CC00"/>
    <a:srgbClr val="0070C0"/>
    <a:srgbClr val="1F4E79"/>
    <a:srgbClr val="6EAA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6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555703848687197"/>
          <c:y val="3.7272625644366855E-2"/>
          <c:w val="0.37994842564899745"/>
          <c:h val="0.8110779472788448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Україна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Знають про існування системи гарантування вкладів</c:v>
                </c:pt>
                <c:pt idx="1">
                  <c:v>Знають про існування Фонду</c:v>
                </c:pt>
                <c:pt idx="2">
                  <c:v>Знають, що Фонд здійснює процедуру ліквідації і продаж майна банку</c:v>
                </c:pt>
                <c:pt idx="4">
                  <c:v>Обізнані про максимальну суму відшкодувать (200 тис)</c:v>
                </c:pt>
                <c:pt idx="5">
                  <c:v>Вважають таку суму достатньою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0.18743768693918245</c:v>
                </c:pt>
                <c:pt idx="1">
                  <c:v>0.51994017946161519</c:v>
                </c:pt>
                <c:pt idx="2">
                  <c:v>0.2612163509471585</c:v>
                </c:pt>
                <c:pt idx="4">
                  <c:v>0.48844884488448848</c:v>
                </c:pt>
                <c:pt idx="5">
                  <c:v>0.47108673978065801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1D-4B7E-94AA-4B84D8C6EDD8}"/>
            </c:ext>
          </c:extLst>
        </c:ser>
        <c:ser>
          <c:idx val="1"/>
          <c:order val="1"/>
          <c:tx>
            <c:strRef>
              <c:f>Лист1!$E$1</c:f>
              <c:strCache>
                <c:ptCount val="1"/>
                <c:pt idx="0">
                  <c:v>Дніпропетровська</c:v>
                </c:pt>
              </c:strCache>
            </c:strRef>
          </c:tx>
          <c:spPr>
            <a:solidFill>
              <a:srgbClr val="33993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548235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Знають про існування системи гарантування вкладів</c:v>
                </c:pt>
                <c:pt idx="1">
                  <c:v>Знають про існування Фонду</c:v>
                </c:pt>
                <c:pt idx="2">
                  <c:v>Знають, що Фонд здійснює процедуру ліквідації і продаж майна банку</c:v>
                </c:pt>
                <c:pt idx="4">
                  <c:v>Обізнані про максимальну суму відшкодувать (200 тис)</c:v>
                </c:pt>
                <c:pt idx="5">
                  <c:v>Вважають таку суму достатньою</c:v>
                </c:pt>
              </c:strCache>
            </c:strRef>
          </c:cat>
          <c:val>
            <c:numRef>
              <c:f>Лист1!$E$2:$E$7</c:f>
              <c:numCache>
                <c:formatCode>0%</c:formatCode>
                <c:ptCount val="6"/>
                <c:pt idx="0">
                  <c:v>0.21118012422360249</c:v>
                </c:pt>
                <c:pt idx="1">
                  <c:v>0.52173913043478259</c:v>
                </c:pt>
                <c:pt idx="2" formatCode="###0%">
                  <c:v>0.40372670807453415</c:v>
                </c:pt>
                <c:pt idx="4">
                  <c:v>0.51063829787234039</c:v>
                </c:pt>
                <c:pt idx="5" formatCode="###0%">
                  <c:v>0.60248447204968947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1D-4B7E-94AA-4B84D8C6ED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-20"/>
        <c:axId val="255403040"/>
        <c:axId val="255780584"/>
      </c:barChart>
      <c:catAx>
        <c:axId val="2554030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5780584"/>
        <c:crosses val="autoZero"/>
        <c:auto val="1"/>
        <c:lblAlgn val="ctr"/>
        <c:lblOffset val="100"/>
        <c:noMultiLvlLbl val="0"/>
      </c:catAx>
      <c:valAx>
        <c:axId val="255780584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255403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6174489613486731"/>
          <c:y val="0.88289049162191813"/>
          <c:w val="0.26620451476864482"/>
          <c:h val="7.16839237832995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latin typeface="+mn-lt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555703848687197"/>
          <c:y val="3.7272625644366855E-2"/>
          <c:w val="0.46351328368556155"/>
          <c:h val="0.8110779472788448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Україна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Вклади у гривні</c:v>
                </c:pt>
                <c:pt idx="1">
                  <c:v>Вклади у валют</c:v>
                </c:pt>
                <c:pt idx="2">
                  <c:v>Поточні рахунки</c:v>
                </c:pt>
                <c:pt idx="3">
                  <c:v>Карткові рахунки</c:v>
                </c:pt>
                <c:pt idx="4">
                  <c:v>Вклади в банківських металах </c:v>
                </c:pt>
                <c:pt idx="5">
                  <c:v>Ощадні сертифікати на пред’явника</c:v>
                </c:pt>
                <c:pt idx="7">
                  <c:v>Веб та мобільний банкінг</c:v>
                </c:pt>
                <c:pt idx="8">
                  <c:v>Електронні та мобільні гроші</c:v>
                </c:pt>
                <c:pt idx="10">
                  <c:v>Рахунки ФОПів</c:v>
                </c:pt>
                <c:pt idx="11">
                  <c:v>Рахунки юридичних осіб</c:v>
                </c:pt>
              </c:strCache>
            </c:strRef>
          </c:cat>
          <c:val>
            <c:numRef>
              <c:f>Лист1!$B$2:$B$13</c:f>
              <c:numCache>
                <c:formatCode>0%</c:formatCode>
                <c:ptCount val="12"/>
                <c:pt idx="0">
                  <c:v>0.66749750747756731</c:v>
                </c:pt>
                <c:pt idx="1">
                  <c:v>0.50697906281156535</c:v>
                </c:pt>
                <c:pt idx="2">
                  <c:v>0.50448654037886342</c:v>
                </c:pt>
                <c:pt idx="3">
                  <c:v>0.48753738783649053</c:v>
                </c:pt>
                <c:pt idx="4">
                  <c:v>0.18344965104685942</c:v>
                </c:pt>
                <c:pt idx="5">
                  <c:v>0.16251246261216351</c:v>
                </c:pt>
                <c:pt idx="7">
                  <c:v>0.30408773678963108</c:v>
                </c:pt>
                <c:pt idx="8">
                  <c:v>0.25772681954137588</c:v>
                </c:pt>
                <c:pt idx="10">
                  <c:v>0.45363908275174475</c:v>
                </c:pt>
                <c:pt idx="11">
                  <c:v>0.18095712861415753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1D-4B7E-94AA-4B84D8C6EDD8}"/>
            </c:ext>
          </c:extLst>
        </c:ser>
        <c:ser>
          <c:idx val="1"/>
          <c:order val="1"/>
          <c:tx>
            <c:strRef>
              <c:f>Лист1!$E$1</c:f>
              <c:strCache>
                <c:ptCount val="1"/>
                <c:pt idx="0">
                  <c:v>Дніпропетровська</c:v>
                </c:pt>
              </c:strCache>
            </c:strRef>
          </c:tx>
          <c:spPr>
            <a:solidFill>
              <a:srgbClr val="33993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548235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Вклади у гривні</c:v>
                </c:pt>
                <c:pt idx="1">
                  <c:v>Вклади у валют</c:v>
                </c:pt>
                <c:pt idx="2">
                  <c:v>Поточні рахунки</c:v>
                </c:pt>
                <c:pt idx="3">
                  <c:v>Карткові рахунки</c:v>
                </c:pt>
                <c:pt idx="4">
                  <c:v>Вклади в банківських металах </c:v>
                </c:pt>
                <c:pt idx="5">
                  <c:v>Ощадні сертифікати на пред’явника</c:v>
                </c:pt>
                <c:pt idx="7">
                  <c:v>Веб та мобільний банкінг</c:v>
                </c:pt>
                <c:pt idx="8">
                  <c:v>Електронні та мобільні гроші</c:v>
                </c:pt>
                <c:pt idx="10">
                  <c:v>Рахунки ФОПів</c:v>
                </c:pt>
                <c:pt idx="11">
                  <c:v>Рахунки юридичних осіб</c:v>
                </c:pt>
              </c:strCache>
            </c:strRef>
          </c:cat>
          <c:val>
            <c:numRef>
              <c:f>Лист1!$E$2:$E$13</c:f>
              <c:numCache>
                <c:formatCode>0%</c:formatCode>
                <c:ptCount val="12"/>
                <c:pt idx="0">
                  <c:v>0.51552795031055898</c:v>
                </c:pt>
                <c:pt idx="1">
                  <c:v>0.39751552795031053</c:v>
                </c:pt>
                <c:pt idx="2">
                  <c:v>0.43478260869565216</c:v>
                </c:pt>
                <c:pt idx="3">
                  <c:v>0.43478260869565216</c:v>
                </c:pt>
                <c:pt idx="4">
                  <c:v>0.13664596273291926</c:v>
                </c:pt>
                <c:pt idx="5">
                  <c:v>0.10559006211180125</c:v>
                </c:pt>
                <c:pt idx="7">
                  <c:v>0.37267080745341619</c:v>
                </c:pt>
                <c:pt idx="8">
                  <c:v>0.2236024844720497</c:v>
                </c:pt>
                <c:pt idx="10">
                  <c:v>0.50310559006211175</c:v>
                </c:pt>
                <c:pt idx="11">
                  <c:v>7.4534161490683232E-2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1D-4B7E-94AA-4B84D8C6ED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-20"/>
        <c:axId val="254786496"/>
        <c:axId val="255545152"/>
      </c:barChart>
      <c:catAx>
        <c:axId val="2547864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5545152"/>
        <c:crosses val="autoZero"/>
        <c:auto val="1"/>
        <c:lblAlgn val="ctr"/>
        <c:lblOffset val="100"/>
        <c:noMultiLvlLbl val="0"/>
      </c:catAx>
      <c:valAx>
        <c:axId val="255545152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254786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6504353647120995"/>
          <c:y val="0.89580409554439988"/>
          <c:w val="0.26620449172126548"/>
          <c:h val="7.16839237832995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latin typeface="+mn-lt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555703848687197"/>
          <c:y val="3.7272625644366855E-2"/>
          <c:w val="0.46351328368556155"/>
          <c:h val="0.8110779472788448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Україна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Вклади в усіх банках, включаючи Державний ощадний банк України</c:v>
                </c:pt>
                <c:pt idx="1">
                  <c:v>Вклади у всіх установах, які мають право залучати кошти від фізичних осіб</c:v>
                </c:pt>
                <c:pt idx="2">
                  <c:v>Вклади у всіх банках, окрім Державного ощадного банку України</c:v>
                </c:pt>
                <c:pt idx="3">
                  <c:v>Вклади в кредитних спілках та банках</c:v>
                </c:pt>
                <c:pt idx="4">
                  <c:v>Важко сказати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0.49917491749174919</c:v>
                </c:pt>
                <c:pt idx="1">
                  <c:v>0.19059405940594062</c:v>
                </c:pt>
                <c:pt idx="2">
                  <c:v>8.16831683168317E-2</c:v>
                </c:pt>
                <c:pt idx="3">
                  <c:v>7.0132013201320134E-2</c:v>
                </c:pt>
                <c:pt idx="4">
                  <c:v>0.15841584158415842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1D-4B7E-94AA-4B84D8C6EDD8}"/>
            </c:ext>
          </c:extLst>
        </c:ser>
        <c:ser>
          <c:idx val="1"/>
          <c:order val="1"/>
          <c:tx>
            <c:strRef>
              <c:f>Лист1!$E$1</c:f>
              <c:strCache>
                <c:ptCount val="1"/>
                <c:pt idx="0">
                  <c:v>Дніпропетровська</c:v>
                </c:pt>
              </c:strCache>
            </c:strRef>
          </c:tx>
          <c:spPr>
            <a:solidFill>
              <a:srgbClr val="263D9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263D9C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Вклади в усіх банках, включаючи Державний ощадний банк України</c:v>
                </c:pt>
                <c:pt idx="1">
                  <c:v>Вклади у всіх установах, які мають право залучати кошти від фізичних осіб</c:v>
                </c:pt>
                <c:pt idx="2">
                  <c:v>Вклади у всіх банках, окрім Державного ощадного банку України</c:v>
                </c:pt>
                <c:pt idx="3">
                  <c:v>Вклади в кредитних спілках та банках</c:v>
                </c:pt>
                <c:pt idx="4">
                  <c:v>Важко сказати</c:v>
                </c:pt>
              </c:strCache>
            </c:strRef>
          </c:cat>
          <c:val>
            <c:numRef>
              <c:f>Лист1!$E$2:$E$6</c:f>
              <c:numCache>
                <c:formatCode>0%</c:formatCode>
                <c:ptCount val="5"/>
                <c:pt idx="0" formatCode="###0%">
                  <c:v>0.68085106382978722</c:v>
                </c:pt>
                <c:pt idx="1">
                  <c:v>0.10638297872340426</c:v>
                </c:pt>
                <c:pt idx="2">
                  <c:v>2.1276595744680851E-2</c:v>
                </c:pt>
                <c:pt idx="3">
                  <c:v>9.5744680851063843E-2</c:v>
                </c:pt>
                <c:pt idx="4">
                  <c:v>9.5744680851063843E-2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1D-4B7E-94AA-4B84D8C6ED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-20"/>
        <c:axId val="255704168"/>
        <c:axId val="255704552"/>
      </c:barChart>
      <c:catAx>
        <c:axId val="2557041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5704552"/>
        <c:crosses val="autoZero"/>
        <c:auto val="1"/>
        <c:lblAlgn val="ctr"/>
        <c:lblOffset val="100"/>
        <c:noMultiLvlLbl val="0"/>
      </c:catAx>
      <c:valAx>
        <c:axId val="255704552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255704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8813381382812389"/>
          <c:y val="0.8906386539754072"/>
          <c:w val="0.26620449172126548"/>
          <c:h val="7.16839237832995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latin typeface="+mn-lt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555703848687197"/>
          <c:y val="3.7272625644366855E-2"/>
          <c:w val="0.35974551137475214"/>
          <c:h val="0.8110779472788448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Україна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6"/>
              <c:layout>
                <c:manualLayout>
                  <c:x val="2.1990740339917166E-3"/>
                  <c:y val="-2.58272078449635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401-4E79-84FD-8EA0EC98A9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Відкликання ліцензії і початок ліквідації</c:v>
                </c:pt>
                <c:pt idx="1">
                  <c:v>Відмова  повернути вклад на вимогу  </c:v>
                </c:pt>
                <c:pt idx="2">
                  <c:v>Відмова  повернути вклад після закінчення строку договору</c:v>
                </c:pt>
                <c:pt idx="3">
                  <c:v>Віднесення банку до категорії неплатоспроможних</c:v>
                </c:pt>
                <c:pt idx="5">
                  <c:v>Від банку, що ліквідовується</c:v>
                </c:pt>
                <c:pt idx="6">
                  <c:v>Від банку з тимчасовою адміністрацією</c:v>
                </c:pt>
                <c:pt idx="8">
                  <c:v>Валюта виплати відшкодування за валютними вкладами</c:v>
                </c:pt>
              </c:strCache>
            </c:strRef>
          </c:cat>
          <c:val>
            <c:numRef>
              <c:f>Лист1!$B$2:$B$10</c:f>
              <c:numCache>
                <c:formatCode>0%</c:formatCode>
                <c:ptCount val="9"/>
                <c:pt idx="0">
                  <c:v>0.59970089730807574</c:v>
                </c:pt>
                <c:pt idx="1">
                  <c:v>0.34745762711864409</c:v>
                </c:pt>
                <c:pt idx="2">
                  <c:v>0.27966101694915252</c:v>
                </c:pt>
                <c:pt idx="3">
                  <c:v>0.15702891326021934</c:v>
                </c:pt>
                <c:pt idx="5">
                  <c:v>0.56430707876370889</c:v>
                </c:pt>
                <c:pt idx="6">
                  <c:v>0.22731804586241275</c:v>
                </c:pt>
                <c:pt idx="8">
                  <c:v>0.16400797607178463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1D-4B7E-94AA-4B84D8C6EDD8}"/>
            </c:ext>
          </c:extLst>
        </c:ser>
        <c:ser>
          <c:idx val="1"/>
          <c:order val="1"/>
          <c:tx>
            <c:strRef>
              <c:f>Лист1!$E$1</c:f>
              <c:strCache>
                <c:ptCount val="1"/>
                <c:pt idx="0">
                  <c:v>Дніпропетровська</c:v>
                </c:pt>
              </c:strCache>
            </c:strRef>
          </c:tx>
          <c:spPr>
            <a:solidFill>
              <a:srgbClr val="339933"/>
            </a:solidFill>
            <a:ln>
              <a:noFill/>
            </a:ln>
            <a:effectLst/>
          </c:spPr>
          <c:invertIfNegative val="0"/>
          <c:dLbls>
            <c:dLbl>
              <c:idx val="6"/>
              <c:layout>
                <c:manualLayout>
                  <c:x val="-4.3981047791246597E-3"/>
                  <c:y val="-5.16503484131011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1089698325136731E-2"/>
                      <c:h val="6.45035532747171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9507-4586-A866-AC90586EE9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548235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Відкликання ліцензії і початок ліквідації</c:v>
                </c:pt>
                <c:pt idx="1">
                  <c:v>Відмова  повернути вклад на вимогу  </c:v>
                </c:pt>
                <c:pt idx="2">
                  <c:v>Відмова  повернути вклад після закінчення строку договору</c:v>
                </c:pt>
                <c:pt idx="3">
                  <c:v>Віднесення банку до категорії неплатоспроможних</c:v>
                </c:pt>
                <c:pt idx="5">
                  <c:v>Від банку, що ліквідовується</c:v>
                </c:pt>
                <c:pt idx="6">
                  <c:v>Від банку з тимчасовою адміністрацією</c:v>
                </c:pt>
                <c:pt idx="8">
                  <c:v>Валюта виплати відшкодування за валютними вкладами</c:v>
                </c:pt>
              </c:strCache>
            </c:strRef>
          </c:cat>
          <c:val>
            <c:numRef>
              <c:f>Лист1!$E$2:$E$10</c:f>
              <c:numCache>
                <c:formatCode>0%</c:formatCode>
                <c:ptCount val="9"/>
                <c:pt idx="0">
                  <c:v>0.48447204968944102</c:v>
                </c:pt>
                <c:pt idx="1">
                  <c:v>0.27329192546583853</c:v>
                </c:pt>
                <c:pt idx="2">
                  <c:v>0.21739130434782608</c:v>
                </c:pt>
                <c:pt idx="3">
                  <c:v>0.18633540372670809</c:v>
                </c:pt>
                <c:pt idx="5">
                  <c:v>0.42857142857142855</c:v>
                </c:pt>
                <c:pt idx="6">
                  <c:v>0.14906832298136646</c:v>
                </c:pt>
                <c:pt idx="8">
                  <c:v>0.18633540372670809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1D-4B7E-94AA-4B84D8C6ED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-20"/>
        <c:axId val="255691136"/>
        <c:axId val="255501008"/>
      </c:barChart>
      <c:catAx>
        <c:axId val="25569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5501008"/>
        <c:crosses val="autoZero"/>
        <c:auto val="1"/>
        <c:lblAlgn val="ctr"/>
        <c:lblOffset val="100"/>
        <c:noMultiLvlLbl val="0"/>
      </c:catAx>
      <c:valAx>
        <c:axId val="255501008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25569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8923335084511972"/>
          <c:y val="0.88805593319091081"/>
          <c:w val="0.26620449172126548"/>
          <c:h val="7.16839237832995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latin typeface="+mn-lt"/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555703848687197"/>
          <c:y val="3.7272625644366855E-2"/>
          <c:w val="0.4367275965504312"/>
          <c:h val="0.888559665425808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Україна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Ні, я так не вважаю, однак не бажаю отримати більше інформац</c:v>
                </c:pt>
                <c:pt idx="1">
                  <c:v>Ні, я так не вважаю – я потребую більше інформації</c:v>
                </c:pt>
                <c:pt idx="2">
                  <c:v>Так, я маю досить інформації, однак хотів би дізнатися більше</c:v>
                </c:pt>
                <c:pt idx="3">
                  <c:v>Так, я маю достатньо інформації</c:v>
                </c:pt>
                <c:pt idx="4">
                  <c:v>Важко сказати</c:v>
                </c:pt>
                <c:pt idx="6">
                  <c:v>Звернення до банку, у якому відкритий рахунок</c:v>
                </c:pt>
                <c:pt idx="7">
                  <c:v>Отримання персональних консультацій</c:v>
                </c:pt>
                <c:pt idx="8">
                  <c:v>Звернення до Фонду гарантування вкладів через гарячу лінію</c:v>
                </c:pt>
                <c:pt idx="9">
                  <c:v>Звернення до сайту Фонду гарантування вкладів</c:v>
                </c:pt>
                <c:pt idx="10">
                  <c:v>Отримання незалежної експертної думки з теле/ радіо/ друкованої преси</c:v>
                </c:pt>
                <c:pt idx="11">
                  <c:v>Відвідування відкритих лекцій або тренінгів</c:v>
                </c:pt>
              </c:strCache>
            </c:strRef>
          </c:cat>
          <c:val>
            <c:numRef>
              <c:f>Лист1!$B$2:$B$13</c:f>
              <c:numCache>
                <c:formatCode>0%</c:formatCode>
                <c:ptCount val="12"/>
                <c:pt idx="0">
                  <c:v>0.2213359920239282</c:v>
                </c:pt>
                <c:pt idx="1">
                  <c:v>0.56779661016949157</c:v>
                </c:pt>
                <c:pt idx="2">
                  <c:v>0.1061814556331007</c:v>
                </c:pt>
                <c:pt idx="3">
                  <c:v>4.1874376869391827E-2</c:v>
                </c:pt>
                <c:pt idx="4">
                  <c:v>6.2811565304087741E-2</c:v>
                </c:pt>
                <c:pt idx="6">
                  <c:v>0.5135275754422477</c:v>
                </c:pt>
                <c:pt idx="7">
                  <c:v>0.30593132154006242</c:v>
                </c:pt>
                <c:pt idx="8">
                  <c:v>0.22944849115504681</c:v>
                </c:pt>
                <c:pt idx="9">
                  <c:v>0.22944849115504681</c:v>
                </c:pt>
                <c:pt idx="10">
                  <c:v>0.2008324661810614</c:v>
                </c:pt>
                <c:pt idx="11">
                  <c:v>3.0176899063475548E-2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1D-4B7E-94AA-4B84D8C6EDD8}"/>
            </c:ext>
          </c:extLst>
        </c:ser>
        <c:ser>
          <c:idx val="1"/>
          <c:order val="1"/>
          <c:tx>
            <c:strRef>
              <c:f>Лист1!$E$1</c:f>
              <c:strCache>
                <c:ptCount val="1"/>
                <c:pt idx="0">
                  <c:v>Дніпропетровська</c:v>
                </c:pt>
              </c:strCache>
            </c:strRef>
          </c:tx>
          <c:spPr>
            <a:solidFill>
              <a:srgbClr val="263D9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263D9C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Ні, я так не вважаю, однак не бажаю отримати більше інформац</c:v>
                </c:pt>
                <c:pt idx="1">
                  <c:v>Ні, я так не вважаю – я потребую більше інформації</c:v>
                </c:pt>
                <c:pt idx="2">
                  <c:v>Так, я маю досить інформації, однак хотів би дізнатися більше</c:v>
                </c:pt>
                <c:pt idx="3">
                  <c:v>Так, я маю достатньо інформації</c:v>
                </c:pt>
                <c:pt idx="4">
                  <c:v>Важко сказати</c:v>
                </c:pt>
                <c:pt idx="6">
                  <c:v>Звернення до банку, у якому відкритий рахунок</c:v>
                </c:pt>
                <c:pt idx="7">
                  <c:v>Отримання персональних консультацій</c:v>
                </c:pt>
                <c:pt idx="8">
                  <c:v>Звернення до Фонду гарантування вкладів через гарячу лінію</c:v>
                </c:pt>
                <c:pt idx="9">
                  <c:v>Звернення до сайту Фонду гарантування вкладів</c:v>
                </c:pt>
                <c:pt idx="10">
                  <c:v>Отримання незалежної експертної думки з теле/ радіо/ друкованої преси</c:v>
                </c:pt>
                <c:pt idx="11">
                  <c:v>Відвідування відкритих лекцій або тренінгів</c:v>
                </c:pt>
              </c:strCache>
            </c:strRef>
          </c:cat>
          <c:val>
            <c:numRef>
              <c:f>Лист1!$E$2:$E$13</c:f>
              <c:numCache>
                <c:formatCode>0%</c:formatCode>
                <c:ptCount val="12"/>
                <c:pt idx="0" formatCode="###0%">
                  <c:v>0.44099378881987578</c:v>
                </c:pt>
                <c:pt idx="1">
                  <c:v>0.37888198757763975</c:v>
                </c:pt>
                <c:pt idx="2">
                  <c:v>9.9378881987577633E-2</c:v>
                </c:pt>
                <c:pt idx="3">
                  <c:v>2.4844720496894408E-2</c:v>
                </c:pt>
                <c:pt idx="4">
                  <c:v>5.5900621118012424E-2</c:v>
                </c:pt>
                <c:pt idx="6">
                  <c:v>0.52229299363057324</c:v>
                </c:pt>
                <c:pt idx="7">
                  <c:v>0.21019108280254778</c:v>
                </c:pt>
                <c:pt idx="8">
                  <c:v>0.24203821656050956</c:v>
                </c:pt>
                <c:pt idx="9">
                  <c:v>0.20382165605095545</c:v>
                </c:pt>
                <c:pt idx="10">
                  <c:v>5.0955414012738863E-2</c:v>
                </c:pt>
                <c:pt idx="11">
                  <c:v>2.5477707006369432E-2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1D-4B7E-94AA-4B84D8C6ED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-20"/>
        <c:axId val="255500472"/>
        <c:axId val="67814472"/>
      </c:barChart>
      <c:catAx>
        <c:axId val="2555004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7814472"/>
        <c:crosses val="autoZero"/>
        <c:auto val="1"/>
        <c:lblAlgn val="ctr"/>
        <c:lblOffset val="100"/>
        <c:noMultiLvlLbl val="0"/>
      </c:catAx>
      <c:valAx>
        <c:axId val="67814472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255500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1548165854268222"/>
          <c:y val="0.88547321240641452"/>
          <c:w val="0.24018450818647669"/>
          <c:h val="7.16839237832995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latin typeface="+mn-lt"/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555703848687197"/>
          <c:y val="6.8265174247223323E-2"/>
          <c:w val="0.37125140607424079"/>
          <c:h val="0.8188262042444067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Україна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3981480679835946E-3"/>
                  <c:y val="1.54963247069781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A30-4E99-9041-6A6EB43578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Зарплатний картковий рахунок</c:v>
                </c:pt>
                <c:pt idx="1">
                  <c:v>Пенсійний картковий рахунок</c:v>
                </c:pt>
                <c:pt idx="2">
                  <c:v>Картковий рахунок, який відкритий з моєї ініціативи</c:v>
                </c:pt>
                <c:pt idx="3">
                  <c:v>Картковий рахунок для соціальних виплат</c:v>
                </c:pt>
                <c:pt idx="4">
                  <c:v>Поточний рахунок у гривнях</c:v>
                </c:pt>
                <c:pt idx="5">
                  <c:v>Строковий депозитний рахунок</c:v>
                </c:pt>
                <c:pt idx="6">
                  <c:v>Поточний рахунок в іноземній валюті</c:v>
                </c:pt>
                <c:pt idx="7">
                  <c:v>Депозитний рахунок у банківських метала</c:v>
                </c:pt>
                <c:pt idx="8">
                  <c:v>Поки немає жодного</c:v>
                </c:pt>
                <c:pt idx="10">
                  <c:v>Більшу частину коштів</c:v>
                </c:pt>
                <c:pt idx="11">
                  <c:v>Половину своїх коштів</c:v>
                </c:pt>
                <c:pt idx="12">
                  <c:v>Незначну частину</c:v>
                </c:pt>
                <c:pt idx="13">
                  <c:v>Не тримаю свої кошти у банку</c:v>
                </c:pt>
                <c:pt idx="14">
                  <c:v>Важко сказати</c:v>
                </c:pt>
              </c:strCache>
            </c:strRef>
          </c:cat>
          <c:val>
            <c:numRef>
              <c:f>Лист1!$B$2:$B$16</c:f>
              <c:numCache>
                <c:formatCode>0%</c:formatCode>
                <c:ptCount val="15"/>
                <c:pt idx="0">
                  <c:v>0.5503489531405783</c:v>
                </c:pt>
                <c:pt idx="1">
                  <c:v>0.24576271186440679</c:v>
                </c:pt>
                <c:pt idx="2">
                  <c:v>0.14307078763708872</c:v>
                </c:pt>
                <c:pt idx="3">
                  <c:v>0.12662013958125623</c:v>
                </c:pt>
                <c:pt idx="4">
                  <c:v>0.12063808574277168</c:v>
                </c:pt>
                <c:pt idx="5">
                  <c:v>8.6739780658025942E-2</c:v>
                </c:pt>
                <c:pt idx="6">
                  <c:v>2.1435692921236291E-2</c:v>
                </c:pt>
                <c:pt idx="7">
                  <c:v>6.4805583250249254E-3</c:v>
                </c:pt>
                <c:pt idx="8">
                  <c:v>0.14456630109670987</c:v>
                </c:pt>
                <c:pt idx="10">
                  <c:v>2.5423728813559324E-2</c:v>
                </c:pt>
                <c:pt idx="11">
                  <c:v>4.6859421734795612E-2</c:v>
                </c:pt>
                <c:pt idx="12">
                  <c:v>0.33050847457627119</c:v>
                </c:pt>
                <c:pt idx="13">
                  <c:v>0.55084745762711862</c:v>
                </c:pt>
                <c:pt idx="14">
                  <c:v>4.6360917248255237E-2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1D-4B7E-94AA-4B84D8C6EDD8}"/>
            </c:ext>
          </c:extLst>
        </c:ser>
        <c:ser>
          <c:idx val="1"/>
          <c:order val="1"/>
          <c:tx>
            <c:strRef>
              <c:f>Лист1!$E$1</c:f>
              <c:strCache>
                <c:ptCount val="1"/>
                <c:pt idx="0">
                  <c:v>Дніпропетровська</c:v>
                </c:pt>
              </c:strCache>
            </c:strRef>
          </c:tx>
          <c:spPr>
            <a:solidFill>
              <a:srgbClr val="263D9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263D9C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Зарплатний картковий рахунок</c:v>
                </c:pt>
                <c:pt idx="1">
                  <c:v>Пенсійний картковий рахунок</c:v>
                </c:pt>
                <c:pt idx="2">
                  <c:v>Картковий рахунок, який відкритий з моєї ініціативи</c:v>
                </c:pt>
                <c:pt idx="3">
                  <c:v>Картковий рахунок для соціальних виплат</c:v>
                </c:pt>
                <c:pt idx="4">
                  <c:v>Поточний рахунок у гривнях</c:v>
                </c:pt>
                <c:pt idx="5">
                  <c:v>Строковий депозитний рахунок</c:v>
                </c:pt>
                <c:pt idx="6">
                  <c:v>Поточний рахунок в іноземній валюті</c:v>
                </c:pt>
                <c:pt idx="7">
                  <c:v>Депозитний рахунок у банківських метала</c:v>
                </c:pt>
                <c:pt idx="8">
                  <c:v>Поки немає жодного</c:v>
                </c:pt>
                <c:pt idx="10">
                  <c:v>Більшу частину коштів</c:v>
                </c:pt>
                <c:pt idx="11">
                  <c:v>Половину своїх коштів</c:v>
                </c:pt>
                <c:pt idx="12">
                  <c:v>Незначну частину</c:v>
                </c:pt>
                <c:pt idx="13">
                  <c:v>Не тримаю свої кошти у банку</c:v>
                </c:pt>
                <c:pt idx="14">
                  <c:v>Важко сказати</c:v>
                </c:pt>
              </c:strCache>
            </c:strRef>
          </c:cat>
          <c:val>
            <c:numRef>
              <c:f>Лист1!$E$2:$E$16</c:f>
              <c:numCache>
                <c:formatCode>0%</c:formatCode>
                <c:ptCount val="15"/>
                <c:pt idx="0">
                  <c:v>0.57763975155279501</c:v>
                </c:pt>
                <c:pt idx="1">
                  <c:v>0.2608695652173913</c:v>
                </c:pt>
                <c:pt idx="2">
                  <c:v>0.13043478260869565</c:v>
                </c:pt>
                <c:pt idx="3">
                  <c:v>0.13043478260869565</c:v>
                </c:pt>
                <c:pt idx="4">
                  <c:v>7.4534161490683232E-2</c:v>
                </c:pt>
                <c:pt idx="5">
                  <c:v>6.8322981366459631E-2</c:v>
                </c:pt>
                <c:pt idx="6">
                  <c:v>3.1055900621118012E-2</c:v>
                </c:pt>
                <c:pt idx="7">
                  <c:v>1.2422360248447204E-2</c:v>
                </c:pt>
                <c:pt idx="8">
                  <c:v>0.11180124223602485</c:v>
                </c:pt>
                <c:pt idx="10">
                  <c:v>3.7267080745341616E-2</c:v>
                </c:pt>
                <c:pt idx="11">
                  <c:v>4.3478260869565216E-2</c:v>
                </c:pt>
                <c:pt idx="12">
                  <c:v>0.37267080745341619</c:v>
                </c:pt>
                <c:pt idx="13">
                  <c:v>0.51552795031055898</c:v>
                </c:pt>
                <c:pt idx="14">
                  <c:v>3.1055900621118012E-2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1D-4B7E-94AA-4B84D8C6ED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-20"/>
        <c:axId val="253507544"/>
        <c:axId val="253507936"/>
      </c:barChart>
      <c:catAx>
        <c:axId val="2535075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3507936"/>
        <c:crosses val="autoZero"/>
        <c:auto val="1"/>
        <c:lblAlgn val="ctr"/>
        <c:lblOffset val="100"/>
        <c:noMultiLvlLbl val="0"/>
      </c:catAx>
      <c:valAx>
        <c:axId val="253507936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253507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8938209136442674"/>
          <c:y val="0.88289049162191813"/>
          <c:w val="0.26620449172126548"/>
          <c:h val="7.16839237832995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latin typeface="+mn-lt"/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555703848687197"/>
          <c:y val="3.7272625644366855E-2"/>
          <c:w val="0.39704505686789149"/>
          <c:h val="0.888559665425808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Україна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9.9206349206363751E-4"/>
                  <c:y val="1.29136039224817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920-490F-BE36-9D912E098298}"/>
                </c:ext>
              </c:extLst>
            </c:dLbl>
            <c:dLbl>
              <c:idx val="6"/>
              <c:layout>
                <c:manualLayout>
                  <c:x val="0"/>
                  <c:y val="2.58272078449635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920-490F-BE36-9D912E0982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Вивчаю дуже уважно, намагаюся з’ясувати  всі незрозумілі питання</c:v>
                </c:pt>
                <c:pt idx="1">
                  <c:v>Вивчаю уважно, однак у випадку наявності незрозумілих питань</c:v>
                </c:pt>
                <c:pt idx="2">
                  <c:v>Вивчаю побіжно</c:v>
                </c:pt>
                <c:pt idx="3">
                  <c:v>Не вивчаю, оскільки не є фахівцем з банківських договорів</c:v>
                </c:pt>
                <c:pt idx="4">
                  <c:v>Важко сказати / Ще не відкривав рахунок</c:v>
                </c:pt>
                <c:pt idx="6">
                  <c:v>Наявність гарантії повернення вкладу</c:v>
                </c:pt>
                <c:pt idx="7">
                  <c:v>Відсоткова ставка за депозитом</c:v>
                </c:pt>
                <c:pt idx="8">
                  <c:v>Відгуки родичів, друзів та знайомих</c:v>
                </c:pt>
                <c:pt idx="9">
                  <c:v>Рекомендації роботодавців</c:v>
                </c:pt>
                <c:pt idx="10">
                  <c:v>Інші чинники</c:v>
                </c:pt>
              </c:strCache>
            </c:strRef>
          </c:cat>
          <c:val>
            <c:numRef>
              <c:f>Лист1!$B$2:$B$12</c:f>
              <c:numCache>
                <c:formatCode>0%</c:formatCode>
                <c:ptCount val="11"/>
                <c:pt idx="0">
                  <c:v>0.33998005982053831</c:v>
                </c:pt>
                <c:pt idx="1">
                  <c:v>0.16749750747756731</c:v>
                </c:pt>
                <c:pt idx="2">
                  <c:v>0.21335992023928216</c:v>
                </c:pt>
                <c:pt idx="3">
                  <c:v>0.1390827517447657</c:v>
                </c:pt>
                <c:pt idx="4">
                  <c:v>0.14007976071784647</c:v>
                </c:pt>
                <c:pt idx="6">
                  <c:v>0.55782652043868397</c:v>
                </c:pt>
                <c:pt idx="7">
                  <c:v>0.52741774675972086</c:v>
                </c:pt>
                <c:pt idx="8">
                  <c:v>0.49152542372881358</c:v>
                </c:pt>
                <c:pt idx="9">
                  <c:v>0.1769690927218345</c:v>
                </c:pt>
                <c:pt idx="10">
                  <c:v>4.1874376869391827E-2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1D-4B7E-94AA-4B84D8C6EDD8}"/>
            </c:ext>
          </c:extLst>
        </c:ser>
        <c:ser>
          <c:idx val="1"/>
          <c:order val="1"/>
          <c:tx>
            <c:strRef>
              <c:f>Лист1!$E$1</c:f>
              <c:strCache>
                <c:ptCount val="1"/>
                <c:pt idx="0">
                  <c:v>Дніпропетровська</c:v>
                </c:pt>
              </c:strCache>
            </c:strRef>
          </c:tx>
          <c:spPr>
            <a:solidFill>
              <a:srgbClr val="263D9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263D9C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Вивчаю дуже уважно, намагаюся з’ясувати  всі незрозумілі питання</c:v>
                </c:pt>
                <c:pt idx="1">
                  <c:v>Вивчаю уважно, однак у випадку наявності незрозумілих питань</c:v>
                </c:pt>
                <c:pt idx="2">
                  <c:v>Вивчаю побіжно</c:v>
                </c:pt>
                <c:pt idx="3">
                  <c:v>Не вивчаю, оскільки не є фахівцем з банківських договорів</c:v>
                </c:pt>
                <c:pt idx="4">
                  <c:v>Важко сказати / Ще не відкривав рахунок</c:v>
                </c:pt>
                <c:pt idx="6">
                  <c:v>Наявність гарантії повернення вкладу</c:v>
                </c:pt>
                <c:pt idx="7">
                  <c:v>Відсоткова ставка за депозитом</c:v>
                </c:pt>
                <c:pt idx="8">
                  <c:v>Відгуки родичів, друзів та знайомих</c:v>
                </c:pt>
                <c:pt idx="9">
                  <c:v>Рекомендації роботодавців</c:v>
                </c:pt>
                <c:pt idx="10">
                  <c:v>Інші чинники</c:v>
                </c:pt>
              </c:strCache>
            </c:strRef>
          </c:cat>
          <c:val>
            <c:numRef>
              <c:f>Лист1!$E$2:$E$12</c:f>
              <c:numCache>
                <c:formatCode>0%</c:formatCode>
                <c:ptCount val="11"/>
                <c:pt idx="0">
                  <c:v>0.38509316770186336</c:v>
                </c:pt>
                <c:pt idx="1">
                  <c:v>0.19254658385093168</c:v>
                </c:pt>
                <c:pt idx="2">
                  <c:v>0.2608695652173913</c:v>
                </c:pt>
                <c:pt idx="3">
                  <c:v>7.4534161490683232E-2</c:v>
                </c:pt>
                <c:pt idx="4">
                  <c:v>8.6956521739130432E-2</c:v>
                </c:pt>
                <c:pt idx="6">
                  <c:v>0.54037267080745344</c:v>
                </c:pt>
                <c:pt idx="7">
                  <c:v>0.50310559006211175</c:v>
                </c:pt>
                <c:pt idx="8">
                  <c:v>0.40993788819875776</c:v>
                </c:pt>
                <c:pt idx="9">
                  <c:v>0.12422360248447205</c:v>
                </c:pt>
                <c:pt idx="10">
                  <c:v>1.2422360248447204E-2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1D-4B7E-94AA-4B84D8C6ED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-20"/>
        <c:axId val="256616864"/>
        <c:axId val="256617256"/>
      </c:barChart>
      <c:catAx>
        <c:axId val="2566168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6617256"/>
        <c:crosses val="autoZero"/>
        <c:auto val="1"/>
        <c:lblAlgn val="ctr"/>
        <c:lblOffset val="100"/>
        <c:noMultiLvlLbl val="0"/>
      </c:catAx>
      <c:valAx>
        <c:axId val="256617256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256616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2143403949506315"/>
          <c:y val="0.88030777083742184"/>
          <c:w val="0.24018450818647669"/>
          <c:h val="7.16839237832995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latin typeface="+mn-lt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47EB6-E66D-4790-8C90-C6DB0F7D3179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E06B-6759-46F4-A6AB-95728D4C9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047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47EB6-E66D-4790-8C90-C6DB0F7D3179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E06B-6759-46F4-A6AB-95728D4C9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428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47EB6-E66D-4790-8C90-C6DB0F7D3179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E06B-6759-46F4-A6AB-95728D4C9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323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47EB6-E66D-4790-8C90-C6DB0F7D3179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E06B-6759-46F4-A6AB-95728D4C9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77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47EB6-E66D-4790-8C90-C6DB0F7D3179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E06B-6759-46F4-A6AB-95728D4C9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033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47EB6-E66D-4790-8C90-C6DB0F7D3179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E06B-6759-46F4-A6AB-95728D4C9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290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47EB6-E66D-4790-8C90-C6DB0F7D3179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E06B-6759-46F4-A6AB-95728D4C9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893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47EB6-E66D-4790-8C90-C6DB0F7D3179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E06B-6759-46F4-A6AB-95728D4C9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635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47EB6-E66D-4790-8C90-C6DB0F7D3179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E06B-6759-46F4-A6AB-95728D4C9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632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47EB6-E66D-4790-8C90-C6DB0F7D3179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E06B-6759-46F4-A6AB-95728D4C9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8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47EB6-E66D-4790-8C90-C6DB0F7D3179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E06B-6759-46F4-A6AB-95728D4C9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891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47EB6-E66D-4790-8C90-C6DB0F7D3179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0E06B-6759-46F4-A6AB-95728D4C9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948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1496" y="4148864"/>
            <a:ext cx="9299607" cy="1368115"/>
          </a:xfrm>
        </p:spPr>
        <p:txBody>
          <a:bodyPr>
            <a:noAutofit/>
          </a:bodyPr>
          <a:lstStyle/>
          <a:p>
            <a:pPr algn="l"/>
            <a:r>
              <a:rPr lang="uk-UA" sz="4000" dirty="0" smtClean="0">
                <a:solidFill>
                  <a:srgbClr val="263D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Обізнаність споживачів фінансових послуг України про систему гарантування вкладів</a:t>
            </a:r>
            <a:r>
              <a:rPr lang="ru-RU" sz="4000" dirty="0" smtClean="0">
                <a:solidFill>
                  <a:srgbClr val="263D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000" dirty="0" smtClean="0">
                <a:solidFill>
                  <a:srgbClr val="263D9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dirty="0" smtClean="0">
                <a:solidFill>
                  <a:srgbClr val="263D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000" dirty="0" smtClean="0">
                <a:solidFill>
                  <a:srgbClr val="263D9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4000" dirty="0">
                <a:solidFill>
                  <a:srgbClr val="263D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Дніпропетровська </a:t>
            </a:r>
            <a:r>
              <a:rPr lang="uk-UA" sz="4000" dirty="0" smtClean="0">
                <a:solidFill>
                  <a:srgbClr val="263D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область</a:t>
            </a:r>
            <a:br>
              <a:rPr lang="uk-UA" sz="4000" dirty="0" smtClean="0">
                <a:solidFill>
                  <a:srgbClr val="263D9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4000" dirty="0" smtClean="0">
                <a:solidFill>
                  <a:srgbClr val="263D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br>
              <a:rPr lang="uk-UA" sz="4000" dirty="0" smtClean="0">
                <a:solidFill>
                  <a:srgbClr val="263D9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1800" dirty="0" smtClean="0">
                <a:solidFill>
                  <a:srgbClr val="263D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Об’єм вибірки по області </a:t>
            </a:r>
            <a:r>
              <a:rPr lang="en-US" sz="1800" dirty="0" smtClean="0">
                <a:solidFill>
                  <a:srgbClr val="263D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161</a:t>
            </a:r>
            <a:endParaRPr lang="uk-UA" sz="1800" dirty="0">
              <a:solidFill>
                <a:srgbClr val="263D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300647" y="2274557"/>
            <a:ext cx="427630" cy="2627949"/>
          </a:xfrm>
          <a:prstGeom prst="rect">
            <a:avLst/>
          </a:prstGeom>
          <a:solidFill>
            <a:srgbClr val="F8D62D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085" y="0"/>
            <a:ext cx="1838328" cy="1838328"/>
          </a:xfrm>
          <a:prstGeom prst="rect">
            <a:avLst/>
          </a:prstGeom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197350" y="2058988"/>
            <a:ext cx="12192000" cy="0"/>
          </a:xfrm>
          <a:prstGeom prst="rect">
            <a:avLst/>
          </a:prstGeom>
          <a:solidFill>
            <a:srgbClr val="FFFD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60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3"/>
          <p:cNvSpPr/>
          <p:nvPr/>
        </p:nvSpPr>
        <p:spPr>
          <a:xfrm>
            <a:off x="0" y="0"/>
            <a:ext cx="12192000" cy="1739900"/>
          </a:xfrm>
          <a:prstGeom prst="rect">
            <a:avLst/>
          </a:prstGeom>
          <a:solidFill>
            <a:srgbClr val="F8D6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Обізнаність щодо Фонду та його функцій в системі гарантування вкладів</a:t>
            </a:r>
            <a:endParaRPr lang="uk-U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0" y="0"/>
            <a:ext cx="427630" cy="6857999"/>
          </a:xfrm>
          <a:prstGeom prst="rect">
            <a:avLst/>
          </a:prstGeom>
          <a:solidFill>
            <a:srgbClr val="F8D6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uk-UA" smtClean="0"/>
              <a:t> Слайд </a:t>
            </a:r>
            <a:fld id="{8872471D-1E9C-4507-8851-412313228A14}" type="slidenum">
              <a:rPr lang="uk-UA" smtClean="0"/>
              <a:pPr/>
              <a:t>2</a:t>
            </a:fld>
            <a:endParaRPr lang="uk-UA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419315" y="1804179"/>
            <a:ext cx="661637" cy="745238"/>
          </a:xfrm>
          <a:prstGeom prst="rect">
            <a:avLst/>
          </a:prstGeom>
        </p:spPr>
      </p:pic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1640350076"/>
              </p:ext>
            </p:extLst>
          </p:nvPr>
        </p:nvGraphicFramePr>
        <p:xfrm>
          <a:off x="641684" y="1804179"/>
          <a:ext cx="11550315" cy="4917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6" name="Прямая со стрелкой 15"/>
          <p:cNvCxnSpPr/>
          <p:nvPr/>
        </p:nvCxnSpPr>
        <p:spPr>
          <a:xfrm>
            <a:off x="806120" y="6243799"/>
            <a:ext cx="0" cy="289265"/>
          </a:xfrm>
          <a:prstGeom prst="straightConnector1">
            <a:avLst/>
          </a:prstGeom>
          <a:ln w="38100">
            <a:solidFill>
              <a:srgbClr val="263D9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16114" y="6294506"/>
            <a:ext cx="5680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solidFill>
                  <a:srgbClr val="333F50"/>
                </a:solidFill>
              </a:rPr>
              <a:t>Статистично вище/нижче у порівнянні з показником по Україні загалом</a:t>
            </a:r>
          </a:p>
          <a:p>
            <a:endParaRPr lang="uk-UA" sz="400" dirty="0" smtClean="0">
              <a:solidFill>
                <a:srgbClr val="333F50"/>
              </a:solidFill>
            </a:endParaRPr>
          </a:p>
          <a:p>
            <a:r>
              <a:rPr lang="uk-UA" sz="1400" dirty="0" smtClean="0">
                <a:solidFill>
                  <a:srgbClr val="333F50"/>
                </a:solidFill>
              </a:rPr>
              <a:t>Інші показники не відрізняються від загальноукраїнських</a:t>
            </a:r>
            <a:endParaRPr lang="uk-UA" sz="1400" dirty="0">
              <a:solidFill>
                <a:srgbClr val="333F50"/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H="1" flipV="1">
            <a:off x="691710" y="6213155"/>
            <a:ext cx="1" cy="300837"/>
          </a:xfrm>
          <a:prstGeom prst="straightConnector1">
            <a:avLst/>
          </a:prstGeom>
          <a:ln w="38100">
            <a:solidFill>
              <a:srgbClr val="263D9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 flipV="1">
            <a:off x="8783153" y="3565738"/>
            <a:ext cx="1" cy="300837"/>
          </a:xfrm>
          <a:prstGeom prst="straightConnector1">
            <a:avLst/>
          </a:prstGeom>
          <a:ln w="38100">
            <a:solidFill>
              <a:srgbClr val="263D9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 flipV="1">
            <a:off x="9849440" y="5535188"/>
            <a:ext cx="1" cy="300837"/>
          </a:xfrm>
          <a:prstGeom prst="straightConnector1">
            <a:avLst/>
          </a:prstGeom>
          <a:ln w="38100">
            <a:solidFill>
              <a:srgbClr val="263D9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114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3"/>
          <p:cNvSpPr/>
          <p:nvPr/>
        </p:nvSpPr>
        <p:spPr>
          <a:xfrm>
            <a:off x="0" y="0"/>
            <a:ext cx="12192000" cy="1739900"/>
          </a:xfrm>
          <a:prstGeom prst="rect">
            <a:avLst/>
          </a:prstGeom>
          <a:solidFill>
            <a:srgbClr val="F8D6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Обізнаність щодо гарантування за видами вкладів </a:t>
            </a:r>
            <a:r>
              <a:rPr lang="uk-UA" sz="2400" dirty="0" smtClean="0">
                <a:solidFill>
                  <a:schemeClr val="accent1">
                    <a:lumMod val="50000"/>
                  </a:schemeClr>
                </a:solidFill>
              </a:rPr>
              <a:t>(% правильних відповідей)</a:t>
            </a:r>
            <a:endParaRPr lang="uk-UA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0" y="0"/>
            <a:ext cx="427630" cy="6857999"/>
          </a:xfrm>
          <a:prstGeom prst="rect">
            <a:avLst/>
          </a:prstGeom>
          <a:solidFill>
            <a:srgbClr val="F8D6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uk-UA" smtClean="0"/>
              <a:t> Слайд </a:t>
            </a:r>
            <a:fld id="{8872471D-1E9C-4507-8851-412313228A14}" type="slidenum">
              <a:rPr lang="uk-UA" smtClean="0"/>
              <a:pPr/>
              <a:t>3</a:t>
            </a:fld>
            <a:endParaRPr lang="uk-UA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419315" y="1804179"/>
            <a:ext cx="661637" cy="745238"/>
          </a:xfrm>
          <a:prstGeom prst="rect">
            <a:avLst/>
          </a:prstGeom>
        </p:spPr>
      </p:pic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1948575070"/>
              </p:ext>
            </p:extLst>
          </p:nvPr>
        </p:nvGraphicFramePr>
        <p:xfrm>
          <a:off x="641684" y="1804179"/>
          <a:ext cx="11550316" cy="4917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Прямая со стрелкой 8"/>
          <p:cNvCxnSpPr/>
          <p:nvPr/>
        </p:nvCxnSpPr>
        <p:spPr>
          <a:xfrm>
            <a:off x="10061026" y="2073827"/>
            <a:ext cx="0" cy="289265"/>
          </a:xfrm>
          <a:prstGeom prst="straightConnector1">
            <a:avLst/>
          </a:prstGeom>
          <a:ln w="38100">
            <a:solidFill>
              <a:srgbClr val="263D9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9226612" y="2432814"/>
            <a:ext cx="0" cy="289265"/>
          </a:xfrm>
          <a:prstGeom prst="straightConnector1">
            <a:avLst/>
          </a:prstGeom>
          <a:ln w="38100">
            <a:solidFill>
              <a:srgbClr val="263D9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962277" y="5741618"/>
            <a:ext cx="0" cy="289265"/>
          </a:xfrm>
          <a:prstGeom prst="straightConnector1">
            <a:avLst/>
          </a:prstGeom>
          <a:ln w="38100">
            <a:solidFill>
              <a:srgbClr val="263D9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806120" y="6243799"/>
            <a:ext cx="0" cy="289265"/>
          </a:xfrm>
          <a:prstGeom prst="straightConnector1">
            <a:avLst/>
          </a:prstGeom>
          <a:ln w="38100">
            <a:solidFill>
              <a:srgbClr val="263D9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16114" y="6294506"/>
            <a:ext cx="5680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solidFill>
                  <a:srgbClr val="333F50"/>
                </a:solidFill>
              </a:rPr>
              <a:t>Статистично вище/нижче у порівнянні з показником по Україні загалом</a:t>
            </a:r>
          </a:p>
          <a:p>
            <a:endParaRPr lang="uk-UA" sz="400" dirty="0" smtClean="0">
              <a:solidFill>
                <a:srgbClr val="333F50"/>
              </a:solidFill>
            </a:endParaRPr>
          </a:p>
          <a:p>
            <a:r>
              <a:rPr lang="uk-UA" sz="1400" dirty="0" smtClean="0">
                <a:solidFill>
                  <a:srgbClr val="333F50"/>
                </a:solidFill>
              </a:rPr>
              <a:t>Інші показники не відрізняються від загальноукраїнських</a:t>
            </a:r>
            <a:endParaRPr lang="uk-UA" sz="1400" dirty="0">
              <a:solidFill>
                <a:srgbClr val="333F50"/>
              </a:solidFill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flipH="1" flipV="1">
            <a:off x="691710" y="6213155"/>
            <a:ext cx="1" cy="300837"/>
          </a:xfrm>
          <a:prstGeom prst="straightConnector1">
            <a:avLst/>
          </a:prstGeom>
          <a:ln w="38100">
            <a:solidFill>
              <a:srgbClr val="263D9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871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806120" y="3589360"/>
            <a:ext cx="10930955" cy="805218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Прямокутник 3"/>
          <p:cNvSpPr/>
          <p:nvPr/>
        </p:nvSpPr>
        <p:spPr>
          <a:xfrm>
            <a:off x="0" y="0"/>
            <a:ext cx="12192000" cy="1739900"/>
          </a:xfrm>
          <a:prstGeom prst="rect">
            <a:avLst/>
          </a:prstGeom>
          <a:solidFill>
            <a:srgbClr val="F8D6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Обізнаність щодо гарантування за видами фінансових установ</a:t>
            </a:r>
            <a:endParaRPr lang="uk-UA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0" y="-16042"/>
            <a:ext cx="427630" cy="6857999"/>
          </a:xfrm>
          <a:prstGeom prst="rect">
            <a:avLst/>
          </a:prstGeom>
          <a:solidFill>
            <a:srgbClr val="F8D6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uk-UA" smtClean="0"/>
              <a:t> Слайд </a:t>
            </a:r>
            <a:fld id="{8872471D-1E9C-4507-8851-412313228A14}" type="slidenum">
              <a:rPr lang="uk-UA" smtClean="0"/>
              <a:pPr/>
              <a:t>4</a:t>
            </a:fld>
            <a:endParaRPr lang="uk-UA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419315" y="1804179"/>
            <a:ext cx="661637" cy="745238"/>
          </a:xfrm>
          <a:prstGeom prst="rect">
            <a:avLst/>
          </a:prstGeom>
        </p:spPr>
      </p:pic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3750985384"/>
              </p:ext>
            </p:extLst>
          </p:nvPr>
        </p:nvGraphicFramePr>
        <p:xfrm>
          <a:off x="641684" y="1804179"/>
          <a:ext cx="11550316" cy="4917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3" name="Прямая со стрелкой 12"/>
          <p:cNvCxnSpPr/>
          <p:nvPr/>
        </p:nvCxnSpPr>
        <p:spPr>
          <a:xfrm>
            <a:off x="806120" y="6243799"/>
            <a:ext cx="0" cy="289265"/>
          </a:xfrm>
          <a:prstGeom prst="straightConnector1">
            <a:avLst/>
          </a:prstGeom>
          <a:ln w="38100">
            <a:solidFill>
              <a:srgbClr val="263D9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16114" y="6294506"/>
            <a:ext cx="5680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solidFill>
                  <a:srgbClr val="333F50"/>
                </a:solidFill>
              </a:rPr>
              <a:t>Статистично вище/нижче у порівнянні з показником по Україні загалом</a:t>
            </a:r>
          </a:p>
          <a:p>
            <a:endParaRPr lang="uk-UA" sz="400" dirty="0" smtClean="0">
              <a:solidFill>
                <a:srgbClr val="333F50"/>
              </a:solidFill>
            </a:endParaRPr>
          </a:p>
          <a:p>
            <a:r>
              <a:rPr lang="uk-UA" sz="1400" dirty="0" smtClean="0">
                <a:solidFill>
                  <a:srgbClr val="333F50"/>
                </a:solidFill>
              </a:rPr>
              <a:t>Інші показники не відрізняються від загальноукраїнських</a:t>
            </a:r>
            <a:endParaRPr lang="uk-UA" sz="1400" dirty="0">
              <a:solidFill>
                <a:srgbClr val="333F50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H="1" flipV="1">
            <a:off x="691710" y="6213155"/>
            <a:ext cx="1" cy="300837"/>
          </a:xfrm>
          <a:prstGeom prst="straightConnector1">
            <a:avLst/>
          </a:prstGeom>
          <a:ln w="38100">
            <a:solidFill>
              <a:srgbClr val="263D9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 flipV="1">
            <a:off x="11116155" y="2314461"/>
            <a:ext cx="1" cy="300837"/>
          </a:xfrm>
          <a:prstGeom prst="straightConnector1">
            <a:avLst/>
          </a:prstGeom>
          <a:ln w="38100">
            <a:solidFill>
              <a:srgbClr val="263D9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581652" y="3935631"/>
            <a:ext cx="0" cy="289265"/>
          </a:xfrm>
          <a:prstGeom prst="straightConnector1">
            <a:avLst/>
          </a:prstGeom>
          <a:ln w="38100">
            <a:solidFill>
              <a:srgbClr val="263D9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7255346" y="3137245"/>
            <a:ext cx="0" cy="289265"/>
          </a:xfrm>
          <a:prstGeom prst="straightConnector1">
            <a:avLst/>
          </a:prstGeom>
          <a:ln w="38100">
            <a:solidFill>
              <a:srgbClr val="263D9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092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3"/>
          <p:cNvSpPr/>
          <p:nvPr/>
        </p:nvSpPr>
        <p:spPr>
          <a:xfrm>
            <a:off x="0" y="0"/>
            <a:ext cx="12192000" cy="1739900"/>
          </a:xfrm>
          <a:prstGeom prst="rect">
            <a:avLst/>
          </a:prstGeom>
          <a:solidFill>
            <a:srgbClr val="F8D6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Обізнаність про умови отримання відшкодування </a:t>
            </a:r>
            <a:r>
              <a:rPr lang="uk-UA" sz="2400" dirty="0" smtClean="0">
                <a:solidFill>
                  <a:schemeClr val="accent1">
                    <a:lumMod val="50000"/>
                  </a:schemeClr>
                </a:solidFill>
              </a:rPr>
              <a:t>(% правильних відповідей)</a:t>
            </a:r>
            <a:endParaRPr lang="uk-UA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0" y="0"/>
            <a:ext cx="427630" cy="6857999"/>
          </a:xfrm>
          <a:prstGeom prst="rect">
            <a:avLst/>
          </a:prstGeom>
          <a:solidFill>
            <a:srgbClr val="F8D6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uk-UA" smtClean="0"/>
              <a:t> Слайд </a:t>
            </a:r>
            <a:fld id="{8872471D-1E9C-4507-8851-412313228A14}" type="slidenum">
              <a:rPr lang="uk-UA" smtClean="0"/>
              <a:pPr/>
              <a:t>5</a:t>
            </a:fld>
            <a:endParaRPr lang="uk-UA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419315" y="1804179"/>
            <a:ext cx="661637" cy="745238"/>
          </a:xfrm>
          <a:prstGeom prst="rect">
            <a:avLst/>
          </a:prstGeom>
        </p:spPr>
      </p:pic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3145666457"/>
              </p:ext>
            </p:extLst>
          </p:nvPr>
        </p:nvGraphicFramePr>
        <p:xfrm>
          <a:off x="641684" y="1804179"/>
          <a:ext cx="11550316" cy="4917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82520" y="1790937"/>
            <a:ext cx="26910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rgbClr val="263D9C"/>
                </a:solidFill>
              </a:rPr>
              <a:t>Підстави виплати:</a:t>
            </a:r>
            <a:endParaRPr lang="uk-UA" sz="2000" b="1" dirty="0">
              <a:solidFill>
                <a:srgbClr val="263D9C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0542" y="3916517"/>
            <a:ext cx="26910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rgbClr val="263D9C"/>
                </a:solidFill>
              </a:rPr>
              <a:t>Можливість отримати кошти:</a:t>
            </a:r>
            <a:endParaRPr lang="uk-UA" sz="2000" b="1" dirty="0">
              <a:solidFill>
                <a:srgbClr val="263D9C"/>
              </a:solidFill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8797073" y="4335138"/>
            <a:ext cx="0" cy="289265"/>
          </a:xfrm>
          <a:prstGeom prst="straightConnector1">
            <a:avLst/>
          </a:prstGeom>
          <a:ln w="38100">
            <a:solidFill>
              <a:srgbClr val="263D9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9071135" y="2111451"/>
            <a:ext cx="0" cy="289265"/>
          </a:xfrm>
          <a:prstGeom prst="straightConnector1">
            <a:avLst/>
          </a:prstGeom>
          <a:ln w="38100">
            <a:solidFill>
              <a:srgbClr val="263D9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806120" y="6243799"/>
            <a:ext cx="0" cy="289265"/>
          </a:xfrm>
          <a:prstGeom prst="straightConnector1">
            <a:avLst/>
          </a:prstGeom>
          <a:ln w="38100">
            <a:solidFill>
              <a:srgbClr val="263D9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16114" y="6294506"/>
            <a:ext cx="5680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solidFill>
                  <a:srgbClr val="333F50"/>
                </a:solidFill>
              </a:rPr>
              <a:t>Статистично вище/нижче у порівнянні з показником по Україні загалом</a:t>
            </a:r>
          </a:p>
          <a:p>
            <a:endParaRPr lang="uk-UA" sz="400" dirty="0" smtClean="0">
              <a:solidFill>
                <a:srgbClr val="333F50"/>
              </a:solidFill>
            </a:endParaRPr>
          </a:p>
          <a:p>
            <a:r>
              <a:rPr lang="uk-UA" sz="1400" dirty="0" smtClean="0">
                <a:solidFill>
                  <a:srgbClr val="333F50"/>
                </a:solidFill>
              </a:rPr>
              <a:t>Інші показники не відрізняються від загальноукраїнських</a:t>
            </a:r>
            <a:endParaRPr lang="uk-UA" sz="1400" dirty="0">
              <a:solidFill>
                <a:srgbClr val="333F50"/>
              </a:solidFill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flipH="1" flipV="1">
            <a:off x="691710" y="6213155"/>
            <a:ext cx="1" cy="300837"/>
          </a:xfrm>
          <a:prstGeom prst="straightConnector1">
            <a:avLst/>
          </a:prstGeom>
          <a:ln w="38100">
            <a:solidFill>
              <a:srgbClr val="263D9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7265952" y="4820824"/>
            <a:ext cx="0" cy="289265"/>
          </a:xfrm>
          <a:prstGeom prst="straightConnector1">
            <a:avLst/>
          </a:prstGeom>
          <a:ln w="38100">
            <a:solidFill>
              <a:srgbClr val="263D9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13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3"/>
          <p:cNvSpPr/>
          <p:nvPr/>
        </p:nvSpPr>
        <p:spPr>
          <a:xfrm>
            <a:off x="0" y="0"/>
            <a:ext cx="12192000" cy="1739900"/>
          </a:xfrm>
          <a:prstGeom prst="rect">
            <a:avLst/>
          </a:prstGeom>
          <a:solidFill>
            <a:srgbClr val="F8D6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Інформування про систему гарантування</a:t>
            </a:r>
            <a:endParaRPr lang="uk-UA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0" y="0"/>
            <a:ext cx="427630" cy="6857999"/>
          </a:xfrm>
          <a:prstGeom prst="rect">
            <a:avLst/>
          </a:prstGeom>
          <a:solidFill>
            <a:srgbClr val="F8D6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uk-UA" smtClean="0"/>
              <a:t> Слайд </a:t>
            </a:r>
            <a:fld id="{8872471D-1E9C-4507-8851-412313228A14}" type="slidenum">
              <a:rPr lang="uk-UA" smtClean="0"/>
              <a:pPr/>
              <a:t>6</a:t>
            </a:fld>
            <a:endParaRPr lang="uk-UA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419315" y="1804179"/>
            <a:ext cx="661637" cy="745238"/>
          </a:xfrm>
          <a:prstGeom prst="rect">
            <a:avLst/>
          </a:prstGeom>
        </p:spPr>
      </p:pic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1483420064"/>
              </p:ext>
            </p:extLst>
          </p:nvPr>
        </p:nvGraphicFramePr>
        <p:xfrm>
          <a:off x="641684" y="1852305"/>
          <a:ext cx="12801600" cy="4917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82520" y="1790937"/>
            <a:ext cx="26910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rgbClr val="263D9C"/>
                </a:solidFill>
              </a:rPr>
              <a:t>Самооцінка знань </a:t>
            </a:r>
            <a:endParaRPr lang="uk-UA" sz="2000" b="1" dirty="0">
              <a:solidFill>
                <a:srgbClr val="263D9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0542" y="3852349"/>
            <a:ext cx="42739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rgbClr val="263D9C"/>
                </a:solidFill>
              </a:rPr>
              <a:t>Бажаний спосіб отримання знань</a:t>
            </a:r>
            <a:endParaRPr lang="uk-UA" sz="2000" b="1" dirty="0">
              <a:solidFill>
                <a:srgbClr val="263D9C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H="1" flipV="1">
            <a:off x="11283296" y="2105025"/>
            <a:ext cx="1" cy="300837"/>
          </a:xfrm>
          <a:prstGeom prst="straightConnector1">
            <a:avLst/>
          </a:prstGeom>
          <a:ln w="38100">
            <a:solidFill>
              <a:srgbClr val="263D9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9107286" y="4700696"/>
            <a:ext cx="0" cy="289265"/>
          </a:xfrm>
          <a:prstGeom prst="straightConnector1">
            <a:avLst/>
          </a:prstGeom>
          <a:ln w="38100">
            <a:solidFill>
              <a:srgbClr val="263D9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10653962" y="2514249"/>
            <a:ext cx="0" cy="289265"/>
          </a:xfrm>
          <a:prstGeom prst="straightConnector1">
            <a:avLst/>
          </a:prstGeom>
          <a:ln w="38100">
            <a:solidFill>
              <a:srgbClr val="263D9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806120" y="6243799"/>
            <a:ext cx="0" cy="289265"/>
          </a:xfrm>
          <a:prstGeom prst="straightConnector1">
            <a:avLst/>
          </a:prstGeom>
          <a:ln w="38100">
            <a:solidFill>
              <a:srgbClr val="263D9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16114" y="6294506"/>
            <a:ext cx="5680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solidFill>
                  <a:srgbClr val="333F50"/>
                </a:solidFill>
              </a:rPr>
              <a:t>Статистично вище/нижче у порівнянні з показником по Україні загалом</a:t>
            </a:r>
          </a:p>
          <a:p>
            <a:endParaRPr lang="uk-UA" sz="400" dirty="0" smtClean="0">
              <a:solidFill>
                <a:srgbClr val="333F50"/>
              </a:solidFill>
            </a:endParaRPr>
          </a:p>
          <a:p>
            <a:r>
              <a:rPr lang="uk-UA" sz="1400" dirty="0" smtClean="0">
                <a:solidFill>
                  <a:srgbClr val="333F50"/>
                </a:solidFill>
              </a:rPr>
              <a:t>Інші показники не відрізняються від загальноукраїнських</a:t>
            </a:r>
            <a:endParaRPr lang="uk-UA" sz="1400" dirty="0">
              <a:solidFill>
                <a:srgbClr val="333F50"/>
              </a:solidFill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flipH="1" flipV="1">
            <a:off x="691710" y="6213155"/>
            <a:ext cx="1" cy="300837"/>
          </a:xfrm>
          <a:prstGeom prst="straightConnector1">
            <a:avLst/>
          </a:prstGeom>
          <a:ln w="38100">
            <a:solidFill>
              <a:srgbClr val="263D9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7510017" y="5802665"/>
            <a:ext cx="0" cy="289265"/>
          </a:xfrm>
          <a:prstGeom prst="straightConnector1">
            <a:avLst/>
          </a:prstGeom>
          <a:ln w="38100">
            <a:solidFill>
              <a:srgbClr val="263D9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140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3"/>
          <p:cNvSpPr/>
          <p:nvPr/>
        </p:nvSpPr>
        <p:spPr>
          <a:xfrm>
            <a:off x="0" y="0"/>
            <a:ext cx="12192000" cy="1739900"/>
          </a:xfrm>
          <a:prstGeom prst="rect">
            <a:avLst/>
          </a:prstGeom>
          <a:solidFill>
            <a:srgbClr val="F8D6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Фінансова поведінка</a:t>
            </a:r>
            <a:endParaRPr lang="uk-UA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0" y="0"/>
            <a:ext cx="427630" cy="6857999"/>
          </a:xfrm>
          <a:prstGeom prst="rect">
            <a:avLst/>
          </a:prstGeom>
          <a:solidFill>
            <a:srgbClr val="F8D6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uk-UA" smtClean="0"/>
              <a:t> Слайд </a:t>
            </a:r>
            <a:fld id="{8872471D-1E9C-4507-8851-412313228A14}" type="slidenum">
              <a:rPr lang="uk-UA" smtClean="0"/>
              <a:pPr/>
              <a:t>7</a:t>
            </a:fld>
            <a:endParaRPr lang="uk-UA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419315" y="1804179"/>
            <a:ext cx="661637" cy="745238"/>
          </a:xfrm>
          <a:prstGeom prst="rect">
            <a:avLst/>
          </a:prstGeom>
        </p:spPr>
      </p:pic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1625442474"/>
              </p:ext>
            </p:extLst>
          </p:nvPr>
        </p:nvGraphicFramePr>
        <p:xfrm>
          <a:off x="641684" y="1788137"/>
          <a:ext cx="11550316" cy="4917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82520" y="1790937"/>
            <a:ext cx="50520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rgbClr val="263D9C"/>
                </a:solidFill>
              </a:rPr>
              <a:t>Розповсюдженість банківських продуктів</a:t>
            </a:r>
            <a:endParaRPr lang="uk-UA" sz="2000" b="1" dirty="0">
              <a:solidFill>
                <a:srgbClr val="263D9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2520" y="4511811"/>
            <a:ext cx="6086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rgbClr val="263D9C"/>
                </a:solidFill>
              </a:rPr>
              <a:t>% заощаджень, що тримають у банку</a:t>
            </a:r>
            <a:endParaRPr lang="uk-UA" sz="2000" b="1" dirty="0">
              <a:solidFill>
                <a:srgbClr val="263D9C"/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806120" y="6243799"/>
            <a:ext cx="0" cy="289265"/>
          </a:xfrm>
          <a:prstGeom prst="straightConnector1">
            <a:avLst/>
          </a:prstGeom>
          <a:ln w="38100">
            <a:solidFill>
              <a:srgbClr val="263D9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16114" y="6294506"/>
            <a:ext cx="5680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solidFill>
                  <a:srgbClr val="333F50"/>
                </a:solidFill>
              </a:rPr>
              <a:t>Статистично вище/нижче у порівнянні з показником по Україні загалом</a:t>
            </a:r>
          </a:p>
          <a:p>
            <a:endParaRPr lang="uk-UA" sz="400" dirty="0" smtClean="0">
              <a:solidFill>
                <a:srgbClr val="333F50"/>
              </a:solidFill>
            </a:endParaRPr>
          </a:p>
          <a:p>
            <a:r>
              <a:rPr lang="uk-UA" sz="1400" dirty="0" smtClean="0">
                <a:solidFill>
                  <a:srgbClr val="333F50"/>
                </a:solidFill>
              </a:rPr>
              <a:t>Інші показники не відрізняються від загальноукраїнських</a:t>
            </a:r>
            <a:endParaRPr lang="uk-UA" sz="1400" dirty="0">
              <a:solidFill>
                <a:srgbClr val="333F50"/>
              </a:solidFill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flipH="1" flipV="1">
            <a:off x="691710" y="6213155"/>
            <a:ext cx="1" cy="300837"/>
          </a:xfrm>
          <a:prstGeom prst="straightConnector1">
            <a:avLst/>
          </a:prstGeom>
          <a:ln w="38100">
            <a:solidFill>
              <a:srgbClr val="263D9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22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3"/>
          <p:cNvSpPr/>
          <p:nvPr/>
        </p:nvSpPr>
        <p:spPr>
          <a:xfrm>
            <a:off x="0" y="0"/>
            <a:ext cx="12192000" cy="1739900"/>
          </a:xfrm>
          <a:prstGeom prst="rect">
            <a:avLst/>
          </a:prstGeom>
          <a:solidFill>
            <a:srgbClr val="F8D6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Взаємодія з банками</a:t>
            </a:r>
            <a:endParaRPr lang="uk-UA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0" y="0"/>
            <a:ext cx="427630" cy="6857999"/>
          </a:xfrm>
          <a:prstGeom prst="rect">
            <a:avLst/>
          </a:prstGeom>
          <a:solidFill>
            <a:srgbClr val="F8D6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uk-UA" smtClean="0"/>
              <a:t> Слайд </a:t>
            </a:r>
            <a:fld id="{8872471D-1E9C-4507-8851-412313228A14}" type="slidenum">
              <a:rPr lang="uk-UA" smtClean="0"/>
              <a:pPr/>
              <a:t>8</a:t>
            </a:fld>
            <a:endParaRPr lang="uk-UA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419315" y="1804179"/>
            <a:ext cx="661637" cy="745238"/>
          </a:xfrm>
          <a:prstGeom prst="rect">
            <a:avLst/>
          </a:prstGeom>
        </p:spPr>
      </p:pic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3271103444"/>
              </p:ext>
            </p:extLst>
          </p:nvPr>
        </p:nvGraphicFramePr>
        <p:xfrm>
          <a:off x="641684" y="1852305"/>
          <a:ext cx="12801600" cy="4917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82520" y="1790937"/>
            <a:ext cx="3624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rgbClr val="263D9C"/>
                </a:solidFill>
              </a:rPr>
              <a:t>Увага до змісту договору</a:t>
            </a:r>
            <a:endParaRPr lang="uk-UA" sz="2000" b="1" dirty="0">
              <a:solidFill>
                <a:srgbClr val="263D9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0542" y="4028811"/>
            <a:ext cx="6086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rgbClr val="263D9C"/>
                </a:solidFill>
              </a:rPr>
              <a:t>Увага при виборі банку для відкриття рахунку</a:t>
            </a:r>
            <a:endParaRPr lang="uk-UA" sz="2000" b="1" dirty="0">
              <a:solidFill>
                <a:srgbClr val="263D9C"/>
              </a:solidFill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10622649" y="5351642"/>
            <a:ext cx="0" cy="289265"/>
          </a:xfrm>
          <a:prstGeom prst="straightConnector1">
            <a:avLst/>
          </a:prstGeom>
          <a:ln w="38100">
            <a:solidFill>
              <a:srgbClr val="263D9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7671211" y="3350538"/>
            <a:ext cx="0" cy="289265"/>
          </a:xfrm>
          <a:prstGeom prst="straightConnector1">
            <a:avLst/>
          </a:prstGeom>
          <a:ln w="38100">
            <a:solidFill>
              <a:srgbClr val="263D9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806120" y="6243799"/>
            <a:ext cx="0" cy="289265"/>
          </a:xfrm>
          <a:prstGeom prst="straightConnector1">
            <a:avLst/>
          </a:prstGeom>
          <a:ln w="38100">
            <a:solidFill>
              <a:srgbClr val="263D9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16114" y="6294506"/>
            <a:ext cx="5680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solidFill>
                  <a:srgbClr val="333F50"/>
                </a:solidFill>
              </a:rPr>
              <a:t>Статистично вище/нижче у порівнянні з показником по Україні загалом</a:t>
            </a:r>
          </a:p>
          <a:p>
            <a:endParaRPr lang="uk-UA" sz="400" dirty="0" smtClean="0">
              <a:solidFill>
                <a:srgbClr val="333F50"/>
              </a:solidFill>
            </a:endParaRPr>
          </a:p>
          <a:p>
            <a:r>
              <a:rPr lang="uk-UA" sz="1400" dirty="0" smtClean="0">
                <a:solidFill>
                  <a:srgbClr val="333F50"/>
                </a:solidFill>
              </a:rPr>
              <a:t>Інші показники не відрізняються від загальноукраїнських</a:t>
            </a:r>
            <a:endParaRPr lang="uk-UA" sz="1400" dirty="0">
              <a:solidFill>
                <a:srgbClr val="333F50"/>
              </a:solidFill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flipH="1" flipV="1">
            <a:off x="691710" y="6213155"/>
            <a:ext cx="1" cy="300837"/>
          </a:xfrm>
          <a:prstGeom prst="straightConnector1">
            <a:avLst/>
          </a:prstGeom>
          <a:ln w="38100">
            <a:solidFill>
              <a:srgbClr val="263D9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363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</TotalTime>
  <Words>214</Words>
  <Application>Microsoft Office PowerPoint</Application>
  <PresentationFormat>Широкоэкранный</PresentationFormat>
  <Paragraphs>46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Обізнаність споживачів фінансових послуг України про систему гарантування вкладів  Дніпропетровська область 2017 Об’єм вибірки по області 161</vt:lpstr>
      <vt:lpstr>Обізнаність щодо Фонду та його функцій в системі гарантування вкладів</vt:lpstr>
      <vt:lpstr>Обізнаність щодо гарантування за видами вкладів (% правильних відповідей)</vt:lpstr>
      <vt:lpstr>Обізнаність щодо гарантування за видами фінансових установ</vt:lpstr>
      <vt:lpstr>Обізнаність про умови отримання відшкодування (% правильних відповідей)</vt:lpstr>
      <vt:lpstr>Інформування про систему гарантування</vt:lpstr>
      <vt:lpstr>Фінансова поведінка</vt:lpstr>
      <vt:lpstr>Взаємодія з банками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Фінансова грамотність та обізнаність в Україні: факти та висновки</dc:title>
  <dc:creator>User</dc:creator>
  <cp:lastModifiedBy>CURE</cp:lastModifiedBy>
  <cp:revision>69</cp:revision>
  <dcterms:created xsi:type="dcterms:W3CDTF">2017-02-23T14:19:02Z</dcterms:created>
  <dcterms:modified xsi:type="dcterms:W3CDTF">2018-06-22T10:02:26Z</dcterms:modified>
</cp:coreProperties>
</file>